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361">
          <p15:clr>
            <a:srgbClr val="A4A3A4"/>
          </p15:clr>
        </p15:guide>
        <p15:guide id="2" pos="2880">
          <p15:clr>
            <a:srgbClr val="A4A3A4"/>
          </p15:clr>
        </p15:guide>
        <p15:guide id="3" pos="297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361" orient="horz"/>
        <p:guide pos="2880"/>
        <p:guide pos="297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gif>
</file>

<file path=ppt/media/image11.jpg>
</file>

<file path=ppt/media/image2.png>
</file>

<file path=ppt/media/image3.gif>
</file>

<file path=ppt/media/image4.png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adbcae9d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adbcae9d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Фильтрация и сортировка это строна базы часто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Не нужно брать ВСЕ записи из базы и что то с ними делать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adbcae9d2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6adbcae9d2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adbcae9d2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adbcae9d2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adbcae9d2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adbcae9d2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adbcae9d2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adbcae9d2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adbcae9d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adbcae9d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adbcae9d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adbcae9d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adbcae9d2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adbcae9d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adbcae9d2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adbcae9d2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adbcae9d2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6adbcae9d2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adbcae9d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6adbcae9d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adbcae9d2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6adbcae9d2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6adbcae9d2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6adbcae9d2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adbcae9d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adbcae9d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Проблематика уровней. В чем проблема сильной связанности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adbcae9d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adbcae9d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uk" sz="1050">
                <a:solidFill>
                  <a:srgbClr val="222222"/>
                </a:solidFill>
                <a:highlight>
                  <a:srgbClr val="FFFFFF"/>
                </a:highlight>
              </a:rPr>
              <a:t>N</a:t>
            </a:r>
            <a:r>
              <a:rPr lang="uk" sz="1050">
                <a:solidFill>
                  <a:srgbClr val="222222"/>
                </a:solidFill>
                <a:highlight>
                  <a:srgbClr val="FFFFFF"/>
                </a:highlight>
              </a:rPr>
              <a:t>-уровневая архитектура приложения предоставляет модель, по которой разработчики могут создавать гибкие и повторно-используемые приложения. Разделяя приложение на уровни абстракции, разработчики приобретают возможность внесения изменений в какой-то определённый слой, вместо того, чтобы перерабатывать всё приложение целиком.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adbcae9d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adbcae9d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6adbcae9d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6adbcae9d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adbcae9d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adbcae9d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3 и больше </a:t>
            </a:r>
            <a:br>
              <a:rPr lang="uk"/>
            </a:br>
            <a:r>
              <a:rPr lang="uk"/>
              <a:t>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MVC:</a:t>
            </a:r>
            <a:br>
              <a:rPr lang="uk"/>
            </a:br>
            <a:r>
              <a:rPr lang="uk"/>
              <a:t>MODEL</a:t>
            </a:r>
            <a:br>
              <a:rPr lang="uk"/>
            </a:br>
            <a:r>
              <a:rPr lang="uk"/>
              <a:t>VIEW</a:t>
            </a:r>
            <a:br>
              <a:rPr lang="uk"/>
            </a:br>
            <a:r>
              <a:rPr lang="uk"/>
              <a:t>CONTROLLER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adbcae9d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6adbcae9d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adbcae9d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adbcae9d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Прнимер про Марвел, например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Отчеты, расчеты, структуры строили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gif"/><Relationship Id="rId4" Type="http://schemas.openxmlformats.org/officeDocument/2006/relationships/image" Target="../media/image11.jpg"/><Relationship Id="rId5" Type="http://schemas.openxmlformats.org/officeDocument/2006/relationships/image" Target="../media/image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54925" y="1459325"/>
            <a:ext cx="8520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3600">
                <a:highlight>
                  <a:srgbClr val="FFFFFF"/>
                </a:highlight>
              </a:rPr>
              <a:t>Многоуровневая архитектура. </a:t>
            </a:r>
            <a:endParaRPr sz="3600"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3600">
                <a:highlight>
                  <a:srgbClr val="FFFFFF"/>
                </a:highlight>
              </a:rPr>
              <a:t>Паттерн для уровня доступа к данным. </a:t>
            </a:r>
            <a:endParaRPr sz="3600"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3600">
                <a:highlight>
                  <a:srgbClr val="FFFFFF"/>
                </a:highlight>
              </a:rPr>
              <a:t>Знакомство с ORM</a:t>
            </a:r>
            <a:endParaRPr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477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Data Access layer (Доступ к данным)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Модели базы данных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Структура базы данных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Хранилище данных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Работа с данными (сохранить, взять, удалить и т.д.)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Отсутствие бизнес логики 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Задачка</a:t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00000"/>
                </a:solidFill>
              </a:rPr>
              <a:t>Вы - администратор магазина в торговой сети,  хотите “посмотреть” пользователей , которые сделали заказ </a:t>
            </a:r>
            <a:r>
              <a:rPr lang="uk">
                <a:solidFill>
                  <a:schemeClr val="dk1"/>
                </a:solidFill>
              </a:rPr>
              <a:t>в текущем месяце</a:t>
            </a:r>
            <a:r>
              <a:rPr lang="uk">
                <a:solidFill>
                  <a:schemeClr val="dk1"/>
                </a:solidFill>
              </a:rPr>
              <a:t> </a:t>
            </a:r>
            <a:r>
              <a:rPr lang="uk">
                <a:solidFill>
                  <a:srgbClr val="000000"/>
                </a:solidFill>
              </a:rPr>
              <a:t>в магазине N, но при этом заказ не оплачен.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Имена , фамилия пользователей должны быть в верхнем регистре.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Данные должны быть отсортированы по убыванию по сумме заказа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Вывод в формате: Фамилия, Имя, Дата заказа, сумма заказа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а) Имеется пагинация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б) Без пагинации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953325"/>
            <a:ext cx="8520600" cy="3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Получение данных из БД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Ввод данных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Валидация ввода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Валидация данных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Сортировка данных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Приведение Имени и Фамилии в верхний регистр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Описание запроса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Авторизация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Подсчет суммы заказа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Проверка доступа к магазину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28" name="Google Shape;128;p24"/>
          <p:cNvSpPr txBox="1"/>
          <p:nvPr/>
        </p:nvSpPr>
        <p:spPr>
          <a:xfrm>
            <a:off x="724225" y="288225"/>
            <a:ext cx="42567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250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Выстроить цепь из шагов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164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Правильный ответ</a:t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311700" y="827700"/>
            <a:ext cx="8520600" cy="32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Авторизация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Ввод данных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Валидация ввода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Валидация данных (на отсутствие логического противоречия)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Проверка доступа к магазину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Описание запроса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Получение данных из БД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Подсчет суммы заказа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Сортировка данных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Приведение Имени и Фамилии в верхний регистр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311700" y="164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Что на каком уровне находится</a:t>
            </a:r>
            <a:endParaRPr/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311700" y="827700"/>
            <a:ext cx="8520600" cy="32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  <a:highlight>
                  <a:srgbClr val="FFE599"/>
                </a:highlight>
              </a:rPr>
              <a:t>Авторизация</a:t>
            </a:r>
            <a:endParaRPr>
              <a:solidFill>
                <a:srgbClr val="000000"/>
              </a:solidFill>
              <a:highlight>
                <a:srgbClr val="FFE599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  <a:highlight>
                  <a:srgbClr val="FFE599"/>
                </a:highlight>
              </a:rPr>
              <a:t>Ввод данных</a:t>
            </a:r>
            <a:endParaRPr>
              <a:solidFill>
                <a:srgbClr val="000000"/>
              </a:solidFill>
              <a:highlight>
                <a:srgbClr val="FFE599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  <a:highlight>
                  <a:srgbClr val="FFE599"/>
                </a:highlight>
              </a:rPr>
              <a:t>Валидация ввода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  <a:highlight>
                  <a:srgbClr val="B6D7A8"/>
                </a:highlight>
              </a:rPr>
              <a:t>В</a:t>
            </a:r>
            <a:r>
              <a:rPr lang="uk">
                <a:solidFill>
                  <a:schemeClr val="dk1"/>
                </a:solidFill>
                <a:highlight>
                  <a:srgbClr val="B6D7A8"/>
                </a:highlight>
              </a:rPr>
              <a:t>алидация данных(на отсутствие логического противоречия)</a:t>
            </a:r>
            <a:endParaRPr>
              <a:solidFill>
                <a:schemeClr val="dk1"/>
              </a:solidFill>
              <a:highlight>
                <a:srgbClr val="B6D7A8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  <a:highlight>
                  <a:srgbClr val="B6D7A8"/>
                </a:highlight>
              </a:rPr>
              <a:t>Проверка доступа к магазину</a:t>
            </a:r>
            <a:endParaRPr>
              <a:solidFill>
                <a:schemeClr val="dk1"/>
              </a:solidFill>
              <a:highlight>
                <a:srgbClr val="B6D7A8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  <a:highlight>
                  <a:srgbClr val="B6D7A8"/>
                </a:highlight>
              </a:rPr>
              <a:t>Описание запроса</a:t>
            </a:r>
            <a:endParaRPr>
              <a:solidFill>
                <a:schemeClr val="dk1"/>
              </a:solidFill>
              <a:highlight>
                <a:srgbClr val="B6D7A8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  <a:highlight>
                  <a:srgbClr val="6FA8DC"/>
                </a:highlight>
              </a:rPr>
              <a:t>Получение данных из БД</a:t>
            </a:r>
            <a:endParaRPr>
              <a:solidFill>
                <a:schemeClr val="dk1"/>
              </a:solidFill>
              <a:highlight>
                <a:srgbClr val="6FA8DC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  <a:highlight>
                  <a:srgbClr val="B6D7A8"/>
                </a:highlight>
              </a:rPr>
              <a:t>Подсчет суммы заказа</a:t>
            </a:r>
            <a:endParaRPr>
              <a:solidFill>
                <a:schemeClr val="dk1"/>
              </a:solidFill>
              <a:highlight>
                <a:srgbClr val="B6D7A8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  <a:highlight>
                  <a:srgbClr val="B6D7A8"/>
                </a:highlight>
              </a:rPr>
              <a:t>Сортировка данных</a:t>
            </a:r>
            <a:endParaRPr>
              <a:solidFill>
                <a:schemeClr val="dk1"/>
              </a:solidFill>
              <a:highlight>
                <a:srgbClr val="B6D7A8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  <a:highlight>
                  <a:srgbClr val="FFE599"/>
                </a:highlight>
              </a:rPr>
              <a:t>Приведение Имени и Фамилии в верхний регистр</a:t>
            </a:r>
            <a:endParaRPr>
              <a:solidFill>
                <a:schemeClr val="dk1"/>
              </a:solidFill>
              <a:highlight>
                <a:srgbClr val="FFE599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uk">
                <a:solidFill>
                  <a:schemeClr val="dk1"/>
                </a:solidFill>
                <a:highlight>
                  <a:srgbClr val="FFE599"/>
                </a:highlight>
              </a:rPr>
              <a:t>Presentation layer</a:t>
            </a:r>
            <a:r>
              <a:rPr lang="uk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lang="uk">
                <a:solidFill>
                  <a:schemeClr val="dk1"/>
                </a:solidFill>
                <a:highlight>
                  <a:srgbClr val="B6D7A8"/>
                </a:highlight>
              </a:rPr>
              <a:t>Business logic layer</a:t>
            </a:r>
            <a:r>
              <a:rPr lang="uk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lang="uk">
                <a:solidFill>
                  <a:schemeClr val="dk1"/>
                </a:solidFill>
                <a:highlight>
                  <a:srgbClr val="6FA8DC"/>
                </a:highlight>
              </a:rPr>
              <a:t>Data Access Layer</a:t>
            </a:r>
            <a:endParaRPr>
              <a:solidFill>
                <a:schemeClr val="dk1"/>
              </a:solidFill>
              <a:highlight>
                <a:srgbClr val="6FA8DC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Data Access Layer patterns</a:t>
            </a:r>
            <a:endParaRPr/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i="1" lang="uk" sz="1400">
                <a:solidFill>
                  <a:srgbClr val="000000"/>
                </a:solidFill>
              </a:rPr>
              <a:t>Active Record</a:t>
            </a:r>
            <a:r>
              <a:rPr lang="uk" sz="1400">
                <a:solidFill>
                  <a:srgbClr val="000000"/>
                </a:solidFill>
              </a:rPr>
              <a:t> - При использовании этого паттерна объект класса «осведомлен» о том, как взаимодействовать с таблицами базы данных.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i="1" lang="uk" sz="1400">
                <a:solidFill>
                  <a:srgbClr val="000000"/>
                </a:solidFill>
              </a:rPr>
              <a:t>Data Access Object (DAO)</a:t>
            </a:r>
            <a:r>
              <a:rPr lang="uk" sz="1400">
                <a:solidFill>
                  <a:srgbClr val="000000"/>
                </a:solidFill>
              </a:rPr>
              <a:t> - это класс, содержащий CRUD методы для конкретной сущности.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i="1" lang="uk" sz="1400">
                <a:solidFill>
                  <a:srgbClr val="000000"/>
                </a:solidFill>
              </a:rPr>
              <a:t>Unit of Work</a:t>
            </a:r>
            <a:r>
              <a:rPr lang="uk" sz="1400">
                <a:solidFill>
                  <a:srgbClr val="000000"/>
                </a:solidFill>
              </a:rPr>
              <a:t> - следит за всеми действиями приложения, которые могут изменить БД в рамках одного бизнес-действия. Когда бизнес-действие завершается, выявляет все изменения и вносит их в БД.)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i="1" lang="uk" sz="1400">
                <a:solidFill>
                  <a:srgbClr val="000000"/>
                </a:solidFill>
              </a:rPr>
              <a:t>Repository</a:t>
            </a:r>
            <a:r>
              <a:rPr lang="uk" sz="1400">
                <a:solidFill>
                  <a:srgbClr val="000000"/>
                </a:solidFill>
              </a:rPr>
              <a:t> - Репозиторий представляет собой концепцию хранения коллекции для сущностей определенного типа.</a:t>
            </a:r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Repository pattern (Репозиторий)</a:t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Ориентируется на бизнес модели, а не на базу данных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Имеет обобщенные интерфейсы для работы с данными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Слой между бизнес логикой и базой данных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216" y="2339350"/>
            <a:ext cx="6519573" cy="22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311700" y="445025"/>
            <a:ext cx="8520600" cy="7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ORM (Object-Relational Mapping)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/>
              <a:t>(рус объектно-реляционное отображение, или преобразование)</a:t>
            </a:r>
            <a:endParaRPr sz="1000"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311700" y="1271100"/>
            <a:ext cx="8520600" cy="32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Прослойка между базой данных и кодом который пишет программист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Возможность работать с базой данных</a:t>
            </a:r>
            <a:r>
              <a:rPr lang="uk">
                <a:solidFill>
                  <a:srgbClr val="000000"/>
                </a:solidFill>
              </a:rPr>
              <a:t> в форме объектов и свойств, без необходимости работы с таблицами и столбцами.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Упрощение работы с БД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Преобразование данных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Скорость разработки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26551" cy="4715174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0"/>
          <p:cNvSpPr txBox="1"/>
          <p:nvPr/>
        </p:nvSpPr>
        <p:spPr>
          <a:xfrm>
            <a:off x="288225" y="3525075"/>
            <a:ext cx="8587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Основная проблема состоит в том, что объекты имеют иерархическую структуру, а базы данных - реляционную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В чем проблема?</a:t>
            </a:r>
            <a:endParaRPr/>
          </a:p>
        </p:txBody>
      </p:sp>
      <p:sp>
        <p:nvSpPr>
          <p:cNvPr id="172" name="Google Shape;172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155" y="1152480"/>
            <a:ext cx="8562150" cy="2915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Что значит уровень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Зачем это нужно? Какие проблемы решает?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Недостатки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Двухуровневая архитектура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Трехуровневая архитектура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Многоуровневая архитектура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Dapper</a:t>
            </a:r>
            <a:endParaRPr/>
          </a:p>
        </p:txBody>
      </p:sp>
      <p:sp>
        <p:nvSpPr>
          <p:cNvPr id="179" name="Google Shape;179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00000"/>
                </a:solidFill>
              </a:rPr>
              <a:t>Э</a:t>
            </a:r>
            <a:r>
              <a:rPr lang="uk">
                <a:solidFill>
                  <a:srgbClr val="000000"/>
                </a:solidFill>
              </a:rPr>
              <a:t>то «мини-ORM», как ее называют сами разработчики.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Основная задача - упростить работу с ADO.NET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Ориентирована на чтение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Хорошая производительность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Изменяет уровень “маппинга” модели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EntityFramework</a:t>
            </a:r>
            <a:endParaRPr/>
          </a:p>
        </p:txBody>
      </p:sp>
      <p:sp>
        <p:nvSpPr>
          <p:cNvPr id="185" name="Google Shape;185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00000"/>
                </a:solidFill>
              </a:rPr>
              <a:t>Это ORM с максимальным уровнем абстракции от БД от Microsoft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Возможность подключения к базам данных различных поставщиков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Работа с LINQ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Автоматическое отслеживание изменений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Реализует Паттерны “Repository” и “Unit Of Work”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Уровень в приложении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00000"/>
                </a:solidFill>
              </a:rPr>
              <a:t>Уровень в приложении - это слой абстракции выполняющий следующие условия: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uk">
                <a:solidFill>
                  <a:schemeClr val="dk1"/>
                </a:solidFill>
              </a:rPr>
              <a:t>Связан только с уровнями ниже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Выполняет четко определенный набор неповторяющихся функций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Зачем это надо? О_о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Переиспользование слоев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Параллельная разработка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Абстракция реализации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Безопасность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Надежность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Масштабируемость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Конфигурируемость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6975" y="2392075"/>
            <a:ext cx="2985325" cy="21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Недостатки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Производительность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Скорость разработки на короткой дистанции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8725" y="3010275"/>
            <a:ext cx="3703574" cy="155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Двухуровневая архитектура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00000"/>
                </a:solidFill>
              </a:rPr>
              <a:t>Достоинства</a:t>
            </a:r>
            <a:r>
              <a:rPr lang="uk"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uk" sz="1400">
                <a:solidFill>
                  <a:srgbClr val="000000"/>
                </a:solidFill>
              </a:rPr>
              <a:t>Полная поддержка многопользовательской работы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uk" sz="1400">
                <a:solidFill>
                  <a:srgbClr val="000000"/>
                </a:solidFill>
              </a:rPr>
              <a:t>Целостность данных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00000"/>
                </a:solidFill>
              </a:rPr>
              <a:t>Недостатки: </a:t>
            </a:r>
            <a:endParaRPr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uk" sz="1400">
                <a:solidFill>
                  <a:srgbClr val="000000"/>
                </a:solidFill>
              </a:rPr>
              <a:t>Бизнес-логика на клиенте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uk" sz="1400">
                <a:solidFill>
                  <a:srgbClr val="000000"/>
                </a:solidFill>
              </a:rPr>
              <a:t>Сложность разработки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uk" sz="1400">
                <a:solidFill>
                  <a:srgbClr val="000000"/>
                </a:solidFill>
              </a:rPr>
              <a:t>Слабая защита</a:t>
            </a:r>
            <a:endParaRPr sz="1400">
              <a:solidFill>
                <a:srgbClr val="000000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850" y="591200"/>
            <a:ext cx="3593450" cy="226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8963" y="2835325"/>
            <a:ext cx="3743325" cy="17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000" y="3764350"/>
            <a:ext cx="2649475" cy="119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Трехуровневая архитектура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092" y="1017725"/>
            <a:ext cx="8057821" cy="355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Presentation layer (Пользовательский интерфейс)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rgbClr val="000000"/>
                </a:solidFill>
              </a:rPr>
              <a:t>Запрос: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uk" sz="1400">
                <a:solidFill>
                  <a:srgbClr val="000000"/>
                </a:solidFill>
              </a:rPr>
              <a:t>Ввод данных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uk" sz="1400">
                <a:solidFill>
                  <a:srgbClr val="000000"/>
                </a:solidFill>
              </a:rPr>
              <a:t>Валидация данных (на корректность ввода)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uk" sz="1400">
                <a:solidFill>
                  <a:srgbClr val="000000"/>
                </a:solidFill>
              </a:rPr>
              <a:t>Авторизация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uk">
                <a:solidFill>
                  <a:srgbClr val="000000"/>
                </a:solidFill>
              </a:rPr>
              <a:t>	Ответ: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uk" sz="1400">
                <a:solidFill>
                  <a:srgbClr val="000000"/>
                </a:solidFill>
              </a:rPr>
              <a:t>Построение модели для пользователя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uk" sz="1400">
                <a:solidFill>
                  <a:srgbClr val="000000"/>
                </a:solidFill>
              </a:rPr>
              <a:t>Форматирование</a:t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2075" y="2927675"/>
            <a:ext cx="2920225" cy="164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Business logic layer (Бизнес логика)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Валидация данных(бизнес логика)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Взаимодействие с </a:t>
            </a:r>
            <a:r>
              <a:rPr lang="uk">
                <a:solidFill>
                  <a:srgbClr val="000000"/>
                </a:solidFill>
              </a:rPr>
              <a:t>Data Access layer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</a:rPr>
              <a:t>Б</a:t>
            </a:r>
            <a:r>
              <a:rPr b="1" lang="uk">
                <a:solidFill>
                  <a:srgbClr val="000000"/>
                </a:solidFill>
                <a:highlight>
                  <a:srgbClr val="FFFFFF"/>
                </a:highlight>
              </a:rPr>
              <a:t>ó</a:t>
            </a:r>
            <a:r>
              <a:rPr lang="uk">
                <a:solidFill>
                  <a:srgbClr val="000000"/>
                </a:solidFill>
                <a:highlight>
                  <a:srgbClr val="FFFFFF"/>
                </a:highlight>
              </a:rPr>
              <a:t>льшая часть логики приложения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  <a:highlight>
                  <a:srgbClr val="FFFFFF"/>
                </a:highlight>
              </a:rPr>
              <a:t>Вычисления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uk">
                <a:solidFill>
                  <a:srgbClr val="000000"/>
                </a:solidFill>
                <a:highlight>
                  <a:srgbClr val="FFFFFF"/>
                </a:highlight>
              </a:rPr>
              <a:t>Абстракция между Presentation и Data Access layer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0800" y="2784900"/>
            <a:ext cx="3171500" cy="178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